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9" d="100"/>
          <a:sy n="69" d="100"/>
        </p:scale>
        <p:origin x="-2004" y="-48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2.jpeg>
</file>

<file path=ppt/media/image3.pn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verOverlay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DEE1D6B-B8E6-47AF-87B9-3EF2B058EA59}" type="datetimeFigureOut">
              <a:rPr lang="en-US" smtClean="0"/>
              <a:t>11/9/2019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F6EB778-1170-46E6-9CA7-07BA5D89E6C9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1194101" y="2887530"/>
            <a:ext cx="6779110" cy="923330"/>
            <a:chOff x="1172584" y="1381459"/>
            <a:chExt cx="6779110" cy="923330"/>
          </a:xfrm>
          <a:effectLst>
            <a:outerShdw blurRad="38100" dist="12700" dir="16200000" rotWithShape="0">
              <a:prstClr val="black">
                <a:alpha val="30000"/>
              </a:prstClr>
            </a:outerShdw>
          </a:effectLst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ln w="3175">
                    <a:solidFill>
                      <a:schemeClr val="tx2">
                        <a:alpha val="60000"/>
                      </a:schemeClr>
                    </a:solidFill>
                  </a:ln>
                  <a:solidFill>
                    <a:schemeClr val="tx2">
                      <a:lumMod val="90000"/>
                    </a:schemeClr>
                  </a:solidFill>
                  <a:effectLst>
                    <a:outerShdw blurRad="34925" dist="12700" dir="14400000" algn="ctr" rotWithShape="0">
                      <a:srgbClr val="000000">
                        <a:alpha val="21000"/>
                      </a:srgbClr>
                    </a:outerShdw>
                  </a:effectLst>
                  <a:latin typeface="Wingdings" pitchFamily="2" charset="2"/>
                </a:rPr>
                <a:t></a:t>
              </a:r>
              <a:endParaRPr lang="en-US" sz="5400" dirty="0">
                <a:ln w="3175">
                  <a:solidFill>
                    <a:schemeClr val="tx2">
                      <a:alpha val="60000"/>
                    </a:schemeClr>
                  </a:solidFill>
                </a:ln>
                <a:solidFill>
                  <a:schemeClr val="tx2">
                    <a:lumMod val="90000"/>
                  </a:schemeClr>
                </a:solidFill>
                <a:effectLst>
                  <a:outerShdw blurRad="34925" dist="12700" dir="14400000" algn="ctr" rotWithShape="0">
                    <a:srgbClr val="000000">
                      <a:alpha val="21000"/>
                    </a:srgbClr>
                  </a:outerShdw>
                </a:effectLst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293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3341" y="1387737"/>
            <a:ext cx="6777318" cy="1731982"/>
          </a:xfrm>
        </p:spPr>
        <p:txBody>
          <a:bodyPr anchor="b"/>
          <a:lstStyle>
            <a:lvl1pPr>
              <a:defRPr>
                <a:ln w="3175">
                  <a:solidFill>
                    <a:schemeClr val="tx1">
                      <a:alpha val="65000"/>
                    </a:schemeClr>
                  </a:solidFill>
                </a:ln>
                <a:solidFill>
                  <a:schemeClr val="tx1"/>
                </a:solidFill>
                <a:effectLst>
                  <a:outerShdw blurRad="25400" dist="12700" dir="14220000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67862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E1D6B-B8E6-47AF-87B9-3EF2B058EA59}" type="datetimeFigureOut">
              <a:rPr lang="en-US" smtClean="0"/>
              <a:t>11/9/2019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EB778-1170-46E6-9CA7-07BA5D89E6C9}" type="slidenum">
              <a:rPr lang="en-US" smtClean="0"/>
              <a:t>‹#›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5" name="TextBox 14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6560" y="559398"/>
            <a:ext cx="1678193" cy="556676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8488" y="849854"/>
            <a:ext cx="5507917" cy="502382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E1D6B-B8E6-47AF-87B9-3EF2B058EA59}" type="datetimeFigureOut">
              <a:rPr lang="en-US" smtClean="0"/>
              <a:t>11/9/2019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EB778-1170-46E6-9CA7-07BA5D89E6C9}" type="slidenum">
              <a:rPr lang="en-US" smtClean="0"/>
              <a:t>‹#›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 rot="5400000">
            <a:off x="3909050" y="2880823"/>
            <a:ext cx="5480154" cy="923330"/>
            <a:chOff x="1815339" y="1381459"/>
            <a:chExt cx="5480154" cy="923330"/>
          </a:xfrm>
        </p:grpSpPr>
        <p:sp>
          <p:nvSpPr>
            <p:cNvPr id="12" name="TextBox 11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 flipV="1">
              <a:off x="1815339" y="1924709"/>
              <a:ext cx="2468880" cy="2505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4826613" y="1927417"/>
              <a:ext cx="2468880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E1D6B-B8E6-47AF-87B9-3EF2B058EA59}" type="datetimeFigureOut">
              <a:rPr lang="en-US" smtClean="0"/>
              <a:t>11/9/2019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EB778-1170-46E6-9CA7-07BA5D89E6C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3" name="TextBox 12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overOverlay.png"/>
          <p:cNvPicPr>
            <a:picLocks noChangeAspect="1"/>
          </p:cNvPicPr>
          <p:nvPr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172584" y="2887579"/>
            <a:ext cx="6779110" cy="923330"/>
            <a:chOff x="1172584" y="1381459"/>
            <a:chExt cx="6779110" cy="923330"/>
          </a:xfrm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7412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40" y="1204857"/>
            <a:ext cx="7754713" cy="1910716"/>
          </a:xfrm>
        </p:spPr>
        <p:txBody>
          <a:bodyPr anchor="b"/>
          <a:lstStyle>
            <a:lvl1pPr algn="ctr">
              <a:defRPr sz="54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8" y="3767316"/>
            <a:ext cx="7734747" cy="15001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E1D6B-B8E6-47AF-87B9-3EF2B058EA59}" type="datetimeFigureOut">
              <a:rPr lang="en-US" smtClean="0"/>
              <a:t>11/9/2019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EB778-1170-46E6-9CA7-07BA5D89E6C9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E1D6B-B8E6-47AF-87B9-3EF2B058EA59}" type="datetimeFigureOut">
              <a:rPr lang="en-US" smtClean="0"/>
              <a:t>11/9/2019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EB778-1170-46E6-9CA7-07BA5D89E6C9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85800" y="2240280"/>
            <a:ext cx="3803904" cy="38770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4"/>
          </p:nvPr>
        </p:nvSpPr>
        <p:spPr>
          <a:xfrm>
            <a:off x="4645151" y="2240280"/>
            <a:ext cx="3803904" cy="38770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1560" y="2240280"/>
            <a:ext cx="3442446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8488" y="2947595"/>
            <a:ext cx="3803904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02306" y="2240280"/>
            <a:ext cx="3447288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944368"/>
            <a:ext cx="3799728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E1D6B-B8E6-47AF-87B9-3EF2B058EA59}" type="datetimeFigureOut">
              <a:rPr lang="en-US" smtClean="0"/>
              <a:t>11/9/2019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EB778-1170-46E6-9CA7-07BA5D89E6C9}" type="slidenum">
              <a:rPr lang="en-US" smtClean="0"/>
              <a:t>‹#›</a:t>
            </a:fld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6" name="TextBox 15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E1D6B-B8E6-47AF-87B9-3EF2B058EA59}" type="datetimeFigureOut">
              <a:rPr lang="en-US" smtClean="0"/>
              <a:t>11/9/2019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EB778-1170-46E6-9CA7-07BA5D89E6C9}" type="slidenum">
              <a:rPr lang="en-US" smtClean="0"/>
              <a:t>‹#›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E1D6B-B8E6-47AF-87B9-3EF2B058EA59}" type="datetimeFigureOut">
              <a:rPr lang="en-US" smtClean="0"/>
              <a:t>11/9/2019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EB778-1170-46E6-9CA7-07BA5D89E6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4579" y="1678195"/>
            <a:ext cx="3422483" cy="1886921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001" y="559398"/>
            <a:ext cx="4116667" cy="5566765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4579" y="3603812"/>
            <a:ext cx="3411725" cy="251728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E1D6B-B8E6-47AF-87B9-3EF2B058EA59}" type="datetimeFigureOut">
              <a:rPr lang="en-US" smtClean="0"/>
              <a:t>11/9/2019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EB778-1170-46E6-9CA7-07BA5D89E6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731" y="4668818"/>
            <a:ext cx="7767021" cy="644729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40000">
            <a:off x="2183792" y="666965"/>
            <a:ext cx="4772156" cy="3598016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24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8489" y="5324306"/>
            <a:ext cx="7756264" cy="804862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E1D6B-B8E6-47AF-87B9-3EF2B058EA59}" type="datetimeFigureOut">
              <a:rPr lang="en-US" smtClean="0"/>
              <a:t>11/9/2019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EB778-1170-46E6-9CA7-07BA5D89E6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83000">
                <a:schemeClr val="bg1">
                  <a:alpha val="11000"/>
                </a:schemeClr>
              </a:gs>
              <a:gs pos="100000">
                <a:schemeClr val="bg2">
                  <a:lumMod val="75000"/>
                  <a:alpha val="2300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8490" y="570156"/>
            <a:ext cx="7756263" cy="1054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7" y="2248347"/>
            <a:ext cx="7745505" cy="3877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0378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3DEE1D6B-B8E6-47AF-87B9-3EF2B058EA59}" type="datetimeFigureOut">
              <a:rPr lang="en-US" smtClean="0"/>
              <a:t>11/9/2019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16144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39264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BF6EB778-1170-46E6-9CA7-07BA5D89E6C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576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7724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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50876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14884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78892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romhaj.github.io/RomhaNew1/#contact_form" TargetMode="External"/><Relationship Id="rId3" Type="http://schemas.microsoft.com/office/2007/relationships/hdphoto" Target="../media/hdphoto2.wdp"/><Relationship Id="rId7" Type="http://schemas.openxmlformats.org/officeDocument/2006/relationships/hyperlink" Target="https://romhaj.github.io/RomhaNew1/#portfolio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romhaj.github.io/RomhaNew1/#services" TargetMode="External"/><Relationship Id="rId5" Type="http://schemas.openxmlformats.org/officeDocument/2006/relationships/hyperlink" Target="https://romhaj.github.io/RomhaNew1/#about" TargetMode="External"/><Relationship Id="rId4" Type="http://schemas.openxmlformats.org/officeDocument/2006/relationships/hyperlink" Target="https://romhaj.github.io/RomhaNew1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p\Downloads\construction.jpg"/>
          <p:cNvPicPr>
            <a:picLocks noChangeAspect="1" noChangeArrowheads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9600" y="0"/>
            <a:ext cx="10286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5240" y="2057400"/>
            <a:ext cx="6777318" cy="1731982"/>
          </a:xfrm>
        </p:spPr>
        <p:txBody>
          <a:bodyPr/>
          <a:lstStyle/>
          <a:p>
            <a:r>
              <a:rPr lang="en-US" dirty="0" err="1" smtClean="0"/>
              <a:t>Romhas</a:t>
            </a:r>
            <a:r>
              <a:rPr lang="en-US" dirty="0" smtClean="0"/>
              <a:t> Construction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67862"/>
            <a:ext cx="6400800" cy="1261338"/>
          </a:xfrm>
        </p:spPr>
        <p:txBody>
          <a:bodyPr/>
          <a:lstStyle/>
          <a:p>
            <a:r>
              <a:rPr lang="en-US" dirty="0" smtClean="0"/>
              <a:t>Name </a:t>
            </a:r>
            <a:r>
              <a:rPr lang="en-US" dirty="0" err="1" smtClean="0"/>
              <a:t>Romha</a:t>
            </a:r>
            <a:r>
              <a:rPr lang="en-US" dirty="0" smtClean="0"/>
              <a:t> </a:t>
            </a:r>
            <a:r>
              <a:rPr lang="en-US" dirty="0" err="1" smtClean="0"/>
              <a:t>Tekle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ID 2017070067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134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p\Downloads\construction.jpg"/>
          <p:cNvPicPr>
            <a:picLocks noChangeAspect="1" noChangeArrowheads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9600" y="0"/>
            <a:ext cx="10286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609600" y="0"/>
            <a:ext cx="4724400" cy="533400"/>
          </a:xfrm>
        </p:spPr>
        <p:txBody>
          <a:bodyPr/>
          <a:lstStyle/>
          <a:p>
            <a:r>
              <a:rPr lang="en-US" sz="2800" dirty="0" err="1" smtClean="0"/>
              <a:t>Romhas</a:t>
            </a:r>
            <a:r>
              <a:rPr lang="en-US" sz="2800" dirty="0" smtClean="0"/>
              <a:t> Construction</a:t>
            </a: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2133600"/>
            <a:ext cx="7239000" cy="28194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About</a:t>
            </a:r>
          </a:p>
          <a:p>
            <a:r>
              <a:rPr lang="en-US" sz="2600" b="1" dirty="0">
                <a:effectLst/>
              </a:rPr>
              <a:t>Construction</a:t>
            </a:r>
            <a:r>
              <a:rPr lang="en-US" sz="2600" dirty="0">
                <a:effectLst/>
              </a:rPr>
              <a:t> is the process of constructing a building or infrastructure</a:t>
            </a:r>
            <a:r>
              <a:rPr lang="en-US" sz="2600" dirty="0" smtClean="0">
                <a:effectLst/>
              </a:rPr>
              <a:t>.</a:t>
            </a:r>
            <a:r>
              <a:rPr lang="en-US" sz="2600" dirty="0">
                <a:effectLst/>
              </a:rPr>
              <a:t> Construction differs from </a:t>
            </a:r>
            <a:r>
              <a:rPr lang="en-US" sz="2600" dirty="0" smtClean="0">
                <a:effectLst/>
              </a:rPr>
              <a:t>manufacturing in </a:t>
            </a:r>
            <a:r>
              <a:rPr lang="en-US" sz="2600" dirty="0">
                <a:effectLst/>
              </a:rPr>
              <a:t>that manufacturing typically involves mass production of similar items without a designated purchaser, while construction typically takes place on location for a known client</a:t>
            </a:r>
            <a:r>
              <a:rPr lang="en-US" sz="2600" dirty="0" smtClean="0">
                <a:effectLst/>
              </a:rPr>
              <a:t>.</a:t>
            </a:r>
            <a:r>
              <a:rPr lang="en-US" sz="2600" dirty="0">
                <a:effectLst/>
              </a:rPr>
              <a:t> Construction as an industry comprises six to nine percent of the gross domestic product of </a:t>
            </a:r>
            <a:r>
              <a:rPr lang="en-US" sz="2600" u="sng" dirty="0">
                <a:effectLst/>
              </a:rPr>
              <a:t>developed </a:t>
            </a:r>
            <a:r>
              <a:rPr lang="en-US" sz="2600" u="sng" dirty="0" smtClean="0">
                <a:effectLst/>
              </a:rPr>
              <a:t>countries</a:t>
            </a:r>
            <a:r>
              <a:rPr lang="en-US" sz="2600" dirty="0" smtClean="0">
                <a:effectLst/>
              </a:rPr>
              <a:t>.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187746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p\Downloads\construction.jpg"/>
          <p:cNvPicPr>
            <a:picLocks noChangeAspect="1" noChangeArrowheads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9600" y="0"/>
            <a:ext cx="10286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609600" y="0"/>
            <a:ext cx="4724400" cy="533400"/>
          </a:xfrm>
        </p:spPr>
        <p:txBody>
          <a:bodyPr/>
          <a:lstStyle/>
          <a:p>
            <a:r>
              <a:rPr lang="en-US" sz="2800" dirty="0" err="1" smtClean="0"/>
              <a:t>Romhas</a:t>
            </a:r>
            <a:r>
              <a:rPr lang="en-US" sz="2800" dirty="0" smtClean="0"/>
              <a:t> Construction</a:t>
            </a: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3499" y="2971800"/>
            <a:ext cx="6400800" cy="1261338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effectLst/>
              </a:rPr>
              <a:t>Construction starts with planning, design, and financing; it continues until the project is built and ready for use.</a:t>
            </a:r>
          </a:p>
          <a:p>
            <a:r>
              <a:rPr lang="en-US" dirty="0">
                <a:effectLst/>
              </a:rPr>
              <a:t>Large-scale construction requires collaboration across multiple disciplines.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957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p\Downloads\construction.jpg"/>
          <p:cNvPicPr>
            <a:picLocks noChangeAspect="1" noChangeArrowheads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9600" y="0"/>
            <a:ext cx="10286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609600" y="0"/>
            <a:ext cx="4724400" cy="533400"/>
          </a:xfrm>
        </p:spPr>
        <p:txBody>
          <a:bodyPr/>
          <a:lstStyle/>
          <a:p>
            <a:r>
              <a:rPr lang="en-US" sz="2800" dirty="0" err="1" smtClean="0"/>
              <a:t>Romhas</a:t>
            </a:r>
            <a:r>
              <a:rPr lang="en-US" sz="2800" dirty="0" smtClean="0"/>
              <a:t> Construction</a:t>
            </a: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1600200"/>
            <a:ext cx="7391400" cy="3429000"/>
          </a:xfrm>
        </p:spPr>
        <p:txBody>
          <a:bodyPr>
            <a:normAutofit/>
          </a:bodyPr>
          <a:lstStyle/>
          <a:p>
            <a:r>
              <a:rPr lang="en-US" dirty="0" smtClean="0"/>
              <a:t>Features</a:t>
            </a:r>
          </a:p>
          <a:p>
            <a:r>
              <a:rPr lang="en-US" dirty="0">
                <a:effectLst/>
                <a:hlinkClick r:id="rId4"/>
              </a:rPr>
              <a:t>Home</a:t>
            </a:r>
            <a:endParaRPr lang="en-US" dirty="0">
              <a:effectLst/>
            </a:endParaRPr>
          </a:p>
          <a:p>
            <a:r>
              <a:rPr lang="en-US" dirty="0">
                <a:effectLst/>
                <a:hlinkClick r:id="rId5"/>
              </a:rPr>
              <a:t>About Us</a:t>
            </a:r>
            <a:endParaRPr lang="en-US" dirty="0">
              <a:effectLst/>
            </a:endParaRPr>
          </a:p>
          <a:p>
            <a:r>
              <a:rPr lang="en-US" dirty="0">
                <a:effectLst/>
                <a:hlinkClick r:id="rId6"/>
              </a:rPr>
              <a:t>Services</a:t>
            </a:r>
            <a:endParaRPr lang="en-US" dirty="0">
              <a:effectLst/>
            </a:endParaRPr>
          </a:p>
          <a:p>
            <a:r>
              <a:rPr lang="en-US" dirty="0">
                <a:effectLst/>
                <a:hlinkClick r:id="rId7"/>
              </a:rPr>
              <a:t>Portfolio</a:t>
            </a:r>
            <a:endParaRPr lang="en-US" dirty="0">
              <a:effectLst/>
            </a:endParaRPr>
          </a:p>
          <a:p>
            <a:r>
              <a:rPr lang="en-US" dirty="0">
                <a:effectLst/>
                <a:hlinkClick r:id="rId8"/>
              </a:rPr>
              <a:t>Contact Us</a:t>
            </a:r>
            <a:endParaRPr lang="en-US" dirty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957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p\Downloads\construction.jpg"/>
          <p:cNvPicPr>
            <a:picLocks noChangeAspect="1" noChangeArrowheads="1"/>
          </p:cNvPicPr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9600" y="0"/>
            <a:ext cx="10286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609600" y="0"/>
            <a:ext cx="4724400" cy="533400"/>
          </a:xfrm>
        </p:spPr>
        <p:txBody>
          <a:bodyPr/>
          <a:lstStyle/>
          <a:p>
            <a:r>
              <a:rPr lang="en-US" sz="2800" dirty="0" err="1" smtClean="0"/>
              <a:t>Romhas</a:t>
            </a:r>
            <a:r>
              <a:rPr lang="en-US" sz="2800" dirty="0" smtClean="0"/>
              <a:t> Construction</a:t>
            </a:r>
            <a:endParaRPr lang="en-US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3499" y="2895600"/>
            <a:ext cx="6400800" cy="1261338"/>
          </a:xfrm>
        </p:spPr>
        <p:txBody>
          <a:bodyPr>
            <a:normAutofit/>
          </a:bodyPr>
          <a:lstStyle/>
          <a:p>
            <a:r>
              <a:rPr lang="en-US" dirty="0" smtClean="0">
                <a:effectLst/>
              </a:rPr>
              <a:t>My website lets clients to meet best engineers online easily. This makes the construction process efficient.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916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ardcover">
  <a:themeElements>
    <a:clrScheme name="Hardcover">
      <a:dk1>
        <a:sysClr val="windowText" lastClr="000000"/>
      </a:dk1>
      <a:lt1>
        <a:sysClr val="window" lastClr="FFFFFF"/>
      </a:lt1>
      <a:dk2>
        <a:srgbClr val="895D1D"/>
      </a:dk2>
      <a:lt2>
        <a:srgbClr val="ECE9C6"/>
      </a:lt2>
      <a:accent1>
        <a:srgbClr val="873624"/>
      </a:accent1>
      <a:accent2>
        <a:srgbClr val="D6862D"/>
      </a:accent2>
      <a:accent3>
        <a:srgbClr val="D0BE40"/>
      </a:accent3>
      <a:accent4>
        <a:srgbClr val="877F6C"/>
      </a:accent4>
      <a:accent5>
        <a:srgbClr val="972109"/>
      </a:accent5>
      <a:accent6>
        <a:srgbClr val="AEB795"/>
      </a:accent6>
      <a:hlink>
        <a:srgbClr val="CC9900"/>
      </a:hlink>
      <a:folHlink>
        <a:srgbClr val="B2B2B2"/>
      </a:folHlink>
    </a:clrScheme>
    <a:fontScheme name="Hardcover">
      <a:maj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궁서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Hardcover">
      <a:fillStyleLst>
        <a:solidFill>
          <a:schemeClr val="phClr"/>
        </a:solidFill>
        <a:solidFill>
          <a:schemeClr val="phClr">
            <a:tint val="68000"/>
            <a:shade val="94000"/>
            <a:satMod val="300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80000"/>
                <a:lumMod val="98000"/>
              </a:schemeClr>
            </a:gs>
            <a:gs pos="100000">
              <a:schemeClr val="phClr">
                <a:satMod val="130000"/>
              </a:schemeClr>
            </a:gs>
          </a:gsLst>
          <a:lin ang="5160000" scaled="0"/>
        </a:gradFill>
      </a:fillStyleLst>
      <a:lnStyleLst>
        <a:ln w="12700" cap="flat" cmpd="sng" algn="ctr">
          <a:solidFill>
            <a:schemeClr val="phClr">
              <a:shade val="90000"/>
              <a:lumMod val="90000"/>
            </a:schemeClr>
          </a:solidFill>
          <a:prstDash val="solid"/>
        </a:ln>
        <a:ln w="1905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12700" dir="5400000" rotWithShape="0">
              <a:srgbClr val="000000">
                <a:alpha val="1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6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400000"/>
            </a:lightRig>
          </a:scene3d>
          <a:sp3d>
            <a:bevelT w="25400" h="25400"/>
          </a:sp3d>
        </a:effectStyle>
      </a:effectStyleLst>
      <a:bgFillStyleLst>
        <a:solidFill>
          <a:schemeClr val="phClr">
            <a:tint val="96000"/>
            <a:lumMod val="11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3000"/>
                <a:shade val="20000"/>
              </a:schemeClr>
              <a:schemeClr val="phClr">
                <a:tint val="90000"/>
                <a:shade val="85000"/>
                <a:satMod val="115000"/>
              </a:schemeClr>
            </a:duotone>
          </a:blip>
          <a:tile tx="0" ty="0" sx="60000" sy="6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50000"/>
                <a:satMod val="340000"/>
                <a:lumMod val="40000"/>
              </a:schemeClr>
              <a:schemeClr val="phClr">
                <a:tint val="92000"/>
                <a:shade val="94000"/>
                <a:hueMod val="110000"/>
                <a:satMod val="236000"/>
                <a:lum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Hardcover</Template>
  <TotalTime>12</TotalTime>
  <Words>66</Words>
  <Application>Microsoft Office PowerPoint</Application>
  <PresentationFormat>On-screen Show (4:3)</PresentationFormat>
  <Paragraphs>17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Hardcover</vt:lpstr>
      <vt:lpstr>Romhas Construction</vt:lpstr>
      <vt:lpstr>Romhas Construction</vt:lpstr>
      <vt:lpstr>Romhas Construction</vt:lpstr>
      <vt:lpstr>Romhas Construction</vt:lpstr>
      <vt:lpstr>Romhas Construction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Romhas Construction</dc:title>
  <dc:creator>hp</dc:creator>
  <cp:lastModifiedBy>hp</cp:lastModifiedBy>
  <cp:revision>3</cp:revision>
  <dcterms:created xsi:type="dcterms:W3CDTF">2019-11-09T16:04:53Z</dcterms:created>
  <dcterms:modified xsi:type="dcterms:W3CDTF">2019-11-09T16:17:23Z</dcterms:modified>
</cp:coreProperties>
</file>

<file path=docProps/thumbnail.jpeg>
</file>